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67" r:id="rId3"/>
    <p:sldId id="358" r:id="rId4"/>
    <p:sldId id="329" r:id="rId5"/>
    <p:sldId id="336" r:id="rId6"/>
    <p:sldId id="356" r:id="rId7"/>
    <p:sldId id="289" r:id="rId8"/>
    <p:sldId id="340" r:id="rId9"/>
    <p:sldId id="347" r:id="rId10"/>
    <p:sldId id="330" r:id="rId11"/>
    <p:sldId id="357" r:id="rId12"/>
    <p:sldId id="353" r:id="rId13"/>
    <p:sldId id="259" r:id="rId14"/>
    <p:sldId id="351" r:id="rId15"/>
    <p:sldId id="350" r:id="rId16"/>
    <p:sldId id="268" r:id="rId17"/>
    <p:sldId id="364" r:id="rId18"/>
    <p:sldId id="361" r:id="rId19"/>
    <p:sldId id="362" r:id="rId20"/>
    <p:sldId id="363" r:id="rId21"/>
    <p:sldId id="366" r:id="rId22"/>
    <p:sldId id="367" r:id="rId23"/>
    <p:sldId id="368" r:id="rId24"/>
    <p:sldId id="369" r:id="rId25"/>
    <p:sldId id="371" r:id="rId26"/>
    <p:sldId id="376" r:id="rId27"/>
    <p:sldId id="377" r:id="rId28"/>
    <p:sldId id="378" r:id="rId29"/>
    <p:sldId id="379" r:id="rId30"/>
    <p:sldId id="380" r:id="rId31"/>
    <p:sldId id="382" r:id="rId32"/>
    <p:sldId id="381" r:id="rId33"/>
    <p:sldId id="372" r:id="rId34"/>
    <p:sldId id="373" r:id="rId35"/>
    <p:sldId id="374" r:id="rId36"/>
    <p:sldId id="375" r:id="rId37"/>
    <p:sldId id="383" r:id="rId38"/>
    <p:sldId id="384" r:id="rId39"/>
    <p:sldId id="385" r:id="rId40"/>
    <p:sldId id="386" r:id="rId41"/>
    <p:sldId id="387" r:id="rId42"/>
    <p:sldId id="388" r:id="rId43"/>
    <p:sldId id="389" r:id="rId4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3.2245813891369407E-2"/>
          <c:w val="0.90769429862933804"/>
          <c:h val="0.774120393678685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Эксплуатация ОПО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692E-2"/>
                  <c:y val="3.043649927324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123456790123455E-2"/>
                  <c:y val="-6.198896886676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321109166909692E-2"/>
                  <c:y val="-9.252051656271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493827160493825E-2"/>
                  <c:y val="-8.228414089485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432098765432212E-2"/>
                  <c:y val="-6.466687331212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675</c:v>
                </c:pt>
                <c:pt idx="1">
                  <c:v>657</c:v>
                </c:pt>
                <c:pt idx="2">
                  <c:v>668</c:v>
                </c:pt>
                <c:pt idx="3">
                  <c:v>691</c:v>
                </c:pt>
                <c:pt idx="4">
                  <c:v>720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Эксплуатация ГТС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3.8580246913580245E-2"/>
                  <c:y val="-7.734162291362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493827160493825E-2"/>
                  <c:y val="-7.388253924407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788179255371E-2"/>
                  <c:y val="-5.929451581209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64197530864196E-2"/>
                  <c:y val="-5.75878874363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1377466705559E-3"/>
                  <c:y val="-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51</c:v>
                </c:pt>
                <c:pt idx="2">
                  <c:v>51</c:v>
                </c:pt>
                <c:pt idx="3">
                  <c:v>45</c:v>
                </c:pt>
                <c:pt idx="4">
                  <c:v>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Объекты кап. строя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4876543209876532E-2"/>
                  <c:y val="1.527415423346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30864197530864"/>
                  <c:y val="1.887750783035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295081170409256E-3"/>
                  <c:y val="-3.625524490138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0114531227756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316741696017772E-16"/>
                  <c:y val="-0.10238921607752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578</c:v>
                </c:pt>
                <c:pt idx="1">
                  <c:v>319</c:v>
                </c:pt>
                <c:pt idx="2">
                  <c:v>240</c:v>
                </c:pt>
                <c:pt idx="3">
                  <c:v>219</c:v>
                </c:pt>
                <c:pt idx="4">
                  <c:v>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495256"/>
        <c:axId val="186492120"/>
      </c:lineChart>
      <c:catAx>
        <c:axId val="18649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92120"/>
        <c:crosses val="autoZero"/>
        <c:auto val="1"/>
        <c:lblAlgn val="ctr"/>
        <c:lblOffset val="100"/>
        <c:noMultiLvlLbl val="0"/>
      </c:catAx>
      <c:valAx>
        <c:axId val="186492120"/>
        <c:scaling>
          <c:orientation val="minMax"/>
          <c:max val="9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495256"/>
        <c:crosses val="autoZero"/>
        <c:crossBetween val="between"/>
        <c:majorUnit val="100"/>
        <c:minorUnit val="50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3.8580246913580245E-2"/>
                  <c:y val="-6.925826374961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493827160493825E-2"/>
                  <c:y val="-7.815568719479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42096821230678E-2"/>
                  <c:y val="-6.827043907067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30864197530864"/>
                  <c:y val="-1.865728402950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53</c:v>
                </c:pt>
                <c:pt idx="2">
                  <c:v>43</c:v>
                </c:pt>
                <c:pt idx="3">
                  <c:v>188</c:v>
                </c:pt>
                <c:pt idx="4">
                  <c:v>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приостановление деятельности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7.4074074074074056E-2"/>
                  <c:y val="-1.80636557108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50617283950615E-2"/>
                  <c:y val="-4.424355564268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91479537280063E-2"/>
                  <c:y val="-8.623904635880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864197530864196E-3"/>
                  <c:y val="-8.453220582141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605059784193643E-2"/>
                  <c:y val="-9.1611403858838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84096"/>
        <c:axId val="186983312"/>
      </c:lineChart>
      <c:catAx>
        <c:axId val="1869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983312"/>
        <c:crosses val="autoZero"/>
        <c:auto val="1"/>
        <c:lblAlgn val="ctr"/>
        <c:lblOffset val="100"/>
        <c:noMultiLvlLbl val="0"/>
      </c:catAx>
      <c:valAx>
        <c:axId val="18698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9840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overlay val="0"/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н/с, 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Аварии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1352"/>
        <c:axId val="186984880"/>
      </c:barChart>
      <c:catAx>
        <c:axId val="18698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6984880"/>
        <c:crosses val="autoZero"/>
        <c:auto val="1"/>
        <c:lblAlgn val="ctr"/>
        <c:lblOffset val="100"/>
        <c:noMultiLvlLbl val="0"/>
      </c:catAx>
      <c:valAx>
        <c:axId val="18698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6981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н/с, 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Аварии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1744"/>
        <c:axId val="186983704"/>
      </c:barChart>
      <c:catAx>
        <c:axId val="18698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6983704"/>
        <c:crosses val="autoZero"/>
        <c:auto val="1"/>
        <c:lblAlgn val="ctr"/>
        <c:lblOffset val="100"/>
        <c:noMultiLvlLbl val="0"/>
      </c:catAx>
      <c:valAx>
        <c:axId val="186983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69817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6.9444444444444448E-2"/>
                  <c:y val="1.10871168635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691358024691357E-2"/>
                  <c:y val="-6.3703955733313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234689413823273E-2"/>
                  <c:y val="-5.7491875902677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975308641975308E-2"/>
                  <c:y val="6.39541208384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706E-2"/>
                  <c:y val="5.454062202965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691358024691357E-2"/>
                  <c:y val="6.69643959313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234689413823273E-2"/>
                  <c:y val="6.122274994136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234567901234566E-2"/>
                  <c:y val="-6.444750737572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728395061728392E-3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9444444444444448E-2"/>
                  <c:y val="1.919443364317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950617283950615E-2"/>
                  <c:y val="-6.783389808539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75430154564014E-2"/>
                  <c:y val="-7.4958685146094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493827160493825E-2"/>
                  <c:y val="-8.057071590810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78608"/>
        <c:axId val="186979000"/>
      </c:lineChart>
      <c:catAx>
        <c:axId val="18697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979000"/>
        <c:crosses val="autoZero"/>
        <c:auto val="1"/>
        <c:lblAlgn val="ctr"/>
        <c:lblOffset val="100"/>
        <c:noMultiLvlLbl val="0"/>
      </c:catAx>
      <c:valAx>
        <c:axId val="186979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9786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6296296296296294E-3"/>
                  <c:y val="9.1620411584859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45255144810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</c:v>
                </c:pt>
                <c:pt idx="1">
                  <c:v>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1362</c:v>
                </c:pt>
                <c:pt idx="1">
                  <c:v>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2136"/>
        <c:axId val="186980568"/>
      </c:barChart>
      <c:catAx>
        <c:axId val="18698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6980568"/>
        <c:crosses val="autoZero"/>
        <c:auto val="1"/>
        <c:lblAlgn val="ctr"/>
        <c:lblOffset val="100"/>
        <c:noMultiLvlLbl val="0"/>
      </c:catAx>
      <c:valAx>
        <c:axId val="186980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6982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6296296296296294E-3"/>
                  <c:y val="9.1620411584859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45255144810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(млн. руб.)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11.624000000000001</c:v>
                </c:pt>
                <c:pt idx="1">
                  <c:v>5.5049999999999999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2920"/>
        <c:axId val="186980960"/>
      </c:barChart>
      <c:catAx>
        <c:axId val="18698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6980960"/>
        <c:crosses val="autoZero"/>
        <c:auto val="1"/>
        <c:lblAlgn val="ctr"/>
        <c:lblOffset val="100"/>
        <c:noMultiLvlLbl val="0"/>
      </c:catAx>
      <c:valAx>
        <c:axId val="1869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6982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н/с, 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36488"/>
        <c:axId val="189736880"/>
      </c:barChart>
      <c:catAx>
        <c:axId val="18973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9736880"/>
        <c:crosses val="autoZero"/>
        <c:auto val="1"/>
        <c:lblAlgn val="ctr"/>
        <c:lblOffset val="100"/>
        <c:noMultiLvlLbl val="0"/>
      </c:catAx>
      <c:valAx>
        <c:axId val="18973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9736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1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506974822591618E-2"/>
                  <c:y val="-0.11211417685616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718066491688543E-2"/>
                  <c:y val="-8.079821196337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</c:v>
                </c:pt>
                <c:pt idx="1">
                  <c:v>МТ</c:v>
                </c:pt>
                <c:pt idx="2">
                  <c:v>НХ</c:v>
                </c:pt>
                <c:pt idx="3">
                  <c:v>ГС</c:v>
                </c:pt>
                <c:pt idx="4">
                  <c:v>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</c:v>
                </c:pt>
                <c:pt idx="1">
                  <c:v>66</c:v>
                </c:pt>
                <c:pt idx="2">
                  <c:v>98</c:v>
                </c:pt>
                <c:pt idx="3">
                  <c:v>91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5877320890444245E-2"/>
          <c:y val="0.83775577223445752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73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35312"/>
        <c:axId val="189735704"/>
      </c:barChart>
      <c:catAx>
        <c:axId val="18973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9735704"/>
        <c:crosses val="autoZero"/>
        <c:auto val="1"/>
        <c:lblAlgn val="ctr"/>
        <c:lblOffset val="100"/>
        <c:noMultiLvlLbl val="0"/>
      </c:catAx>
      <c:valAx>
        <c:axId val="189735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97353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304</c:v>
                </c:pt>
                <c:pt idx="1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633</c:v>
                </c:pt>
                <c:pt idx="1">
                  <c:v>184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37272"/>
        <c:axId val="189737664"/>
      </c:barChart>
      <c:catAx>
        <c:axId val="18973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89737664"/>
        <c:crosses val="autoZero"/>
        <c:auto val="1"/>
        <c:lblAlgn val="ctr"/>
        <c:lblOffset val="100"/>
        <c:noMultiLvlLbl val="0"/>
      </c:catAx>
      <c:valAx>
        <c:axId val="18973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97372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0123456790123441E-2"/>
                  <c:y val="-0.1346895677229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32098765432098E-3"/>
                  <c:y val="-0.11785337175756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2587E-3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294E-3"/>
                  <c:y val="-5.05085878961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776E-2"/>
                  <c:y val="-6.734478386146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</c:v>
                </c:pt>
                <c:pt idx="1">
                  <c:v>118</c:v>
                </c:pt>
                <c:pt idx="2">
                  <c:v>25</c:v>
                </c:pt>
                <c:pt idx="3">
                  <c:v>103</c:v>
                </c:pt>
                <c:pt idx="4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5.5555434042966853E-2"/>
                  <c:y val="-0.28902136407213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098E-2"/>
                  <c:y val="-0.28340929875034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1377466705559E-3"/>
                  <c:y val="-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45679012345678E-2"/>
                  <c:y val="-0.28902136407213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18518518518517E-2"/>
                  <c:y val="-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1099</c:v>
                </c:pt>
                <c:pt idx="1">
                  <c:v>1233</c:v>
                </c:pt>
                <c:pt idx="2">
                  <c:v>805</c:v>
                </c:pt>
                <c:pt idx="3">
                  <c:v>861</c:v>
                </c:pt>
                <c:pt idx="4">
                  <c:v>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494080"/>
        <c:axId val="186492904"/>
      </c:areaChart>
      <c:catAx>
        <c:axId val="1864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492904"/>
        <c:crosses val="autoZero"/>
        <c:auto val="0"/>
        <c:lblAlgn val="ctr"/>
        <c:lblOffset val="100"/>
        <c:noMultiLvlLbl val="0"/>
      </c:catAx>
      <c:valAx>
        <c:axId val="186492904"/>
        <c:scaling>
          <c:orientation val="minMax"/>
          <c:max val="18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86494080"/>
        <c:crosses val="autoZero"/>
        <c:crossBetween val="midCat"/>
        <c:majorUnit val="200"/>
        <c:minorUnit val="25"/>
      </c:valAx>
    </c:plotArea>
    <c:legend>
      <c:legendPos val="b"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наложенных административных наказаний (по результатам проведенных проверок 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году)</a:t>
            </a:r>
          </a:p>
        </c:rich>
      </c:tx>
      <c:layout>
        <c:manualLayout>
          <c:xMode val="edge"/>
          <c:yMode val="edge"/>
          <c:x val="0.11969404186795492"/>
          <c:y val="1.2449597103589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864696260793497E-2"/>
          <c:y val="0.12952581664910431"/>
          <c:w val="0.38354596979725358"/>
          <c:h val="0.669285696506060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наложенных административных наказаний (по результатам проведенных проверок в 2021 году)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653784219001614"/>
                  <c:y val="8.29973140239319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971014492753624E-2"/>
                  <c:y val="-9.95967768287185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58286735897145"/>
                      <c:h val="4.068943320023261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830917874396135E-3"/>
                  <c:y val="2.07493285059828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ДЛ штраф</c:v>
                </c:pt>
                <c:pt idx="1">
                  <c:v>ЮЛ штраф</c:v>
                </c:pt>
                <c:pt idx="2">
                  <c:v>Предупреждение</c:v>
                </c:pt>
                <c:pt idx="3">
                  <c:v>Административное приостановление деятельности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ГСН</a:t>
            </a:r>
          </a:p>
        </c:rich>
      </c:tx>
      <c:layout>
        <c:manualLayout>
          <c:xMode val="edge"/>
          <c:yMode val="edge"/>
          <c:x val="0.40485449792447681"/>
          <c:y val="7.2198489739089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68288406412677"/>
          <c:y val="0.18647896856388391"/>
          <c:w val="0.22980225075767369"/>
          <c:h val="0.64010643354427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ГСН</a:t>
            </a:r>
          </a:p>
        </c:rich>
      </c:tx>
      <c:layout>
        <c:manualLayout>
          <c:xMode val="edge"/>
          <c:yMode val="edge"/>
          <c:x val="0.377825886893732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ГСН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8575" cmpd="dbl">
                <a:solidFill>
                  <a:schemeClr val="tx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9930737236507044E-2"/>
                  <c:y val="-1.63882101325324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sz="20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175301171444577E-2"/>
                  <c:y val="-4.5212460185474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4371525832723E-2"/>
                  <c:y val="-5.81193564040324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581573293772318E-2"/>
                  <c:y val="-3.2691676926727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19789287714914"/>
                  <c:y val="-0.613893337464346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120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7901638873328"/>
                      <c:h val="0.104430781155456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Автодороги</c:v>
                </c:pt>
                <c:pt idx="1">
                  <c:v>ГТС I и II класса</c:v>
                </c:pt>
                <c:pt idx="2">
                  <c:v>Авиа</c:v>
                </c:pt>
                <c:pt idx="3">
                  <c:v>ЖД</c:v>
                </c:pt>
                <c:pt idx="4">
                  <c:v>ОПО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11</c:v>
                </c:pt>
                <c:pt idx="3">
                  <c:v>5</c:v>
                </c:pt>
                <c:pt idx="4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 sz="2400" dirty="0"/>
              <a:t>Количество</a:t>
            </a:r>
            <a:r>
              <a:rPr lang="ru-RU" dirty="0"/>
              <a:t> проверок и нарушений в </a:t>
            </a:r>
            <a:r>
              <a:rPr lang="ru-RU" dirty="0" smtClean="0"/>
              <a:t>2021 </a:t>
            </a:r>
            <a:r>
              <a:rPr lang="ru-RU" dirty="0"/>
              <a:t>и </a:t>
            </a:r>
            <a:r>
              <a:rPr lang="ru-RU" dirty="0" smtClean="0"/>
              <a:t>2022 </a:t>
            </a:r>
            <a:r>
              <a:rPr lang="ru-RU" dirty="0"/>
              <a:t>гг.</a:t>
            </a:r>
          </a:p>
        </c:rich>
      </c:tx>
      <c:layout>
        <c:manualLayout>
          <c:xMode val="edge"/>
          <c:yMode val="edge"/>
          <c:x val="0.115144285836480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525831446456789E-2"/>
                  <c:y val="5.249086080382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779341977875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</c:v>
                </c:pt>
                <c:pt idx="1">
                  <c:v>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81984"/>
        <c:axId val="190881592"/>
      </c:barChart>
      <c:catAx>
        <c:axId val="190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190881592"/>
        <c:crosses val="autoZero"/>
        <c:auto val="1"/>
        <c:lblAlgn val="ctr"/>
        <c:lblOffset val="100"/>
        <c:noMultiLvlLbl val="0"/>
      </c:catAx>
      <c:valAx>
        <c:axId val="19088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1908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88083231656662"/>
          <c:y val="0.93743116334124743"/>
          <c:w val="0.51437967069538981"/>
          <c:h val="5.60366406476097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defTabSz="914400" rtl="0" eaLnBrk="1" latinLnBrk="0" hangingPunct="1">
        <a:spcBef>
          <a:spcPct val="0"/>
        </a:spcBef>
        <a:buNone/>
        <a:defRPr lang="ru-RU" sz="2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dirty="0"/>
              <a:t>Количество проверок и нарушений </a:t>
            </a:r>
            <a:r>
              <a:rPr lang="ru-RU" sz="2200" b="1" dirty="0" smtClean="0"/>
              <a:t>2021 </a:t>
            </a:r>
            <a:r>
              <a:rPr lang="ru-RU" sz="2200" b="1" dirty="0"/>
              <a:t>и </a:t>
            </a:r>
            <a:r>
              <a:rPr lang="ru-RU" sz="2200" b="1" dirty="0" smtClean="0"/>
              <a:t>2022 </a:t>
            </a:r>
            <a:r>
              <a:rPr lang="ru-RU" sz="2200" b="1" dirty="0"/>
              <a:t>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81200"/>
        <c:axId val="190885120"/>
      </c:barChart>
      <c:catAx>
        <c:axId val="19088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5120"/>
        <c:crosses val="autoZero"/>
        <c:auto val="1"/>
        <c:lblAlgn val="ctr"/>
        <c:lblOffset val="100"/>
        <c:noMultiLvlLbl val="0"/>
      </c:catAx>
      <c:valAx>
        <c:axId val="19088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81937885999508E-2"/>
          <c:y val="0.10029096845183608"/>
          <c:w val="0.91005888645804223"/>
          <c:h val="0.72346493256081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02960067872778E-3"/>
                  <c:y val="-1.71346599135895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20888020361908E-3"/>
                  <c:y val="-2.9503387930684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</c:v>
                </c:pt>
                <c:pt idx="1">
                  <c:v>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6240672412768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208880203618326E-3"/>
                  <c:y val="-5.7872030171726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1400</c:v>
                </c:pt>
                <c:pt idx="1">
                  <c:v>1830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85512"/>
        <c:axId val="190884336"/>
      </c:barChart>
      <c:catAx>
        <c:axId val="1908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4336"/>
        <c:crosses val="autoZero"/>
        <c:auto val="1"/>
        <c:lblAlgn val="ctr"/>
        <c:lblOffset val="100"/>
        <c:noMultiLvlLbl val="0"/>
      </c:catAx>
      <c:valAx>
        <c:axId val="190884336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5512"/>
        <c:crosses val="autoZero"/>
        <c:crossBetween val="between"/>
      </c:valAx>
      <c:spPr>
        <a:noFill/>
        <a:ln w="25349">
          <a:noFill/>
        </a:ln>
      </c:spPr>
    </c:plotArea>
    <c:legend>
      <c:legendPos val="b"/>
      <c:layout>
        <c:manualLayout>
          <c:xMode val="edge"/>
          <c:yMode val="edge"/>
          <c:x val="0.28012059273972717"/>
          <c:y val="0.95082396386326407"/>
          <c:w val="0.43975881452054572"/>
          <c:h val="4.9176036136735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5182624346784E-2"/>
          <c:y val="8.3541161760910171E-2"/>
          <c:w val="0.93911752272346383"/>
          <c:h val="0.829291063619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4925</c:v>
                </c:pt>
                <c:pt idx="1">
                  <c:v>4275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82376"/>
        <c:axId val="190882768"/>
      </c:barChart>
      <c:catAx>
        <c:axId val="19088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2768"/>
        <c:crosses val="autoZero"/>
        <c:auto val="1"/>
        <c:lblAlgn val="ctr"/>
        <c:lblOffset val="100"/>
        <c:noMultiLvlLbl val="0"/>
      </c:catAx>
      <c:valAx>
        <c:axId val="190882768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82376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9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5182624346784E-2"/>
          <c:y val="8.3541161760910171E-2"/>
          <c:w val="0.93911752272346383"/>
          <c:h val="0.829291063619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83944"/>
        <c:axId val="190884728"/>
      </c:barChart>
      <c:catAx>
        <c:axId val="19088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90884728"/>
        <c:crosses val="autoZero"/>
        <c:auto val="1"/>
        <c:lblAlgn val="ctr"/>
        <c:lblOffset val="100"/>
        <c:noMultiLvlLbl val="0"/>
      </c:catAx>
      <c:valAx>
        <c:axId val="190884728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90883944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layout>
        <c:manualLayout>
          <c:xMode val="edge"/>
          <c:yMode val="edge"/>
          <c:x val="0.21566878571001744"/>
          <c:y val="0.93706708570322428"/>
          <c:w val="0.60420486832596154"/>
          <c:h val="5.943054298256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Провеки предписаний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858024691358023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35802469135802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</c:v>
                </c:pt>
                <c:pt idx="1">
                  <c:v>323</c:v>
                </c:pt>
                <c:pt idx="2">
                  <c:v>64</c:v>
                </c:pt>
                <c:pt idx="3">
                  <c:v>164</c:v>
                </c:pt>
                <c:pt idx="4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0123335277534755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16049382716049E-3"/>
                  <c:y val="-2.20947453613739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298240497715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604938271604937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270</c:v>
                </c:pt>
                <c:pt idx="1">
                  <c:v>277</c:v>
                </c:pt>
                <c:pt idx="2">
                  <c:v>295</c:v>
                </c:pt>
                <c:pt idx="3">
                  <c:v>392</c:v>
                </c:pt>
                <c:pt idx="4">
                  <c:v>368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поручениям</c:v>
                </c:pt>
              </c:strCache>
            </c:strRef>
          </c:tx>
          <c:dLbls>
            <c:dLbl>
              <c:idx val="0"/>
              <c:layout>
                <c:manualLayout>
                  <c:x val="3.2407407407407406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196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128</c:v>
                </c:pt>
                <c:pt idx="1">
                  <c:v>190</c:v>
                </c:pt>
                <c:pt idx="2">
                  <c:v>85</c:v>
                </c:pt>
                <c:pt idx="3">
                  <c:v>80</c:v>
                </c:pt>
                <c:pt idx="4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(в том числе стройнадзор)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3148148148148147E-2"/>
                  <c:y val="-5.050858789610078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265432098765434E-2"/>
                  <c:y val="-6.734500480892133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393</c:v>
                </c:pt>
                <c:pt idx="1">
                  <c:v>443</c:v>
                </c:pt>
                <c:pt idx="2">
                  <c:v>361</c:v>
                </c:pt>
                <c:pt idx="3">
                  <c:v>225</c:v>
                </c:pt>
                <c:pt idx="4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490552"/>
        <c:axId val="186491728"/>
      </c:areaChart>
      <c:catAx>
        <c:axId val="18649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491728"/>
        <c:crosses val="autoZero"/>
        <c:auto val="0"/>
        <c:lblAlgn val="ctr"/>
        <c:lblOffset val="100"/>
        <c:noMultiLvlLbl val="0"/>
      </c:catAx>
      <c:valAx>
        <c:axId val="18649172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86490552"/>
        <c:crosses val="autoZero"/>
        <c:crossBetween val="midCat"/>
        <c:majorUnit val="300"/>
        <c:minorUnit val="50"/>
      </c:valAx>
    </c:plotArea>
    <c:legend>
      <c:legendPos val="b"/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4816122806999213"/>
          <c:w val="0.89380540974044909"/>
          <c:h val="0.70852281428189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нарушениями          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0864197530864196E-3"/>
                  <c:y val="-2.423948199808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64197530864196E-3"/>
                  <c:y val="-2.3911662397448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519</c:v>
                </c:pt>
                <c:pt idx="1">
                  <c:v>510</c:v>
                </c:pt>
                <c:pt idx="2">
                  <c:v>340</c:v>
                </c:pt>
                <c:pt idx="3">
                  <c:v>543</c:v>
                </c:pt>
                <c:pt idx="4">
                  <c:v>416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нарушений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33313891319424E-3"/>
                  <c:y val="-0.27063816070514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-0.25381941130171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012100376953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64197530864196E-3"/>
                  <c:y val="-0.1829757569972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2587E-3"/>
                  <c:y val="-0.12171965243298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926</c:v>
                </c:pt>
                <c:pt idx="1">
                  <c:v>841</c:v>
                </c:pt>
                <c:pt idx="2">
                  <c:v>490</c:v>
                </c:pt>
                <c:pt idx="3">
                  <c:v>421</c:v>
                </c:pt>
                <c:pt idx="4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496040"/>
        <c:axId val="186493296"/>
      </c:barChart>
      <c:catAx>
        <c:axId val="18649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493296"/>
        <c:crosses val="autoZero"/>
        <c:auto val="1"/>
        <c:lblAlgn val="ctr"/>
        <c:lblOffset val="100"/>
        <c:noMultiLvlLbl val="0"/>
      </c:catAx>
      <c:valAx>
        <c:axId val="186493296"/>
        <c:scaling>
          <c:orientation val="minMax"/>
          <c:max val="20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86496040"/>
        <c:crosses val="autoZero"/>
        <c:crossBetween val="between"/>
        <c:majorUnit val="200"/>
        <c:minorUnit val="100"/>
      </c:valAx>
    </c:plotArea>
    <c:legend>
      <c:legendPos val="b"/>
      <c:layout>
        <c:manualLayout>
          <c:xMode val="edge"/>
          <c:yMode val="edge"/>
          <c:x val="0.19427031690483135"/>
          <c:y val="0.92222345917649495"/>
          <c:w val="0.68568703217653348"/>
          <c:h val="6.936396738390569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2958390626149763"/>
          <c:w val="0.89380540974044909"/>
          <c:h val="0.7085228142818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3148148148148147E-2"/>
                  <c:y val="-2.175546560892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728395061728392E-3"/>
                  <c:y val="9.28828975712655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Промышленная безопасность</c:v>
                </c:pt>
                <c:pt idx="1">
                  <c:v>Энергонадзор</c:v>
                </c:pt>
                <c:pt idx="2">
                  <c:v>Надзор за ГТС</c:v>
                </c:pt>
                <c:pt idx="3">
                  <c:v>Строительный надзор</c:v>
                </c:pt>
                <c:pt idx="4">
                  <c:v>Тех. регламенты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4224</c:v>
                </c:pt>
                <c:pt idx="1">
                  <c:v>2004</c:v>
                </c:pt>
                <c:pt idx="2">
                  <c:v>158</c:v>
                </c:pt>
                <c:pt idx="3">
                  <c:v>123</c:v>
                </c:pt>
                <c:pt idx="4">
                  <c:v>655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2530864197530895E-2"/>
                  <c:y val="3.241883657948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2587E-3"/>
                  <c:y val="-2.927885357615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32098765432098E-3"/>
                  <c:y val="-5.131987499224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Промышленная безопасность</c:v>
                </c:pt>
                <c:pt idx="1">
                  <c:v>Энергонадзор</c:v>
                </c:pt>
                <c:pt idx="2">
                  <c:v>Надзор за ГТС</c:v>
                </c:pt>
                <c:pt idx="3">
                  <c:v>Строительный надзор</c:v>
                </c:pt>
                <c:pt idx="4">
                  <c:v>Тех. регламенты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2775</c:v>
                </c:pt>
                <c:pt idx="1">
                  <c:v>373</c:v>
                </c:pt>
                <c:pt idx="2">
                  <c:v>13</c:v>
                </c:pt>
                <c:pt idx="3">
                  <c:v>98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94472"/>
        <c:axId val="186491336"/>
      </c:barChart>
      <c:catAx>
        <c:axId val="18649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491336"/>
        <c:crosses val="autoZero"/>
        <c:auto val="1"/>
        <c:lblAlgn val="ctr"/>
        <c:lblOffset val="100"/>
        <c:noMultiLvlLbl val="0"/>
      </c:catAx>
      <c:valAx>
        <c:axId val="186491336"/>
        <c:scaling>
          <c:orientation val="minMax"/>
          <c:max val="45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86494472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28686290949742393"/>
          <c:y val="0.92436238315862806"/>
          <c:w val="0.42627405949256342"/>
          <c:h val="7.563761684137197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0864197530864196E-3"/>
                  <c:y val="2.832104460420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877658080722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641975308641972E-2"/>
                  <c:y val="-4.597187383104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33955513997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7901234567901231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1919</c:v>
                </c:pt>
                <c:pt idx="1">
                  <c:v>1197</c:v>
                </c:pt>
                <c:pt idx="2">
                  <c:v>74</c:v>
                </c:pt>
                <c:pt idx="3">
                  <c:v>2130</c:v>
                </c:pt>
                <c:pt idx="4">
                  <c:v>345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2419</c:v>
                </c:pt>
                <c:pt idx="1">
                  <c:v>4963</c:v>
                </c:pt>
                <c:pt idx="2">
                  <c:v>3812</c:v>
                </c:pt>
                <c:pt idx="3">
                  <c:v>3049</c:v>
                </c:pt>
                <c:pt idx="4">
                  <c:v>758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29508117040897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64197530864196E-3"/>
                  <c:y val="-0.10382320845309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96296296296294E-3"/>
                  <c:y val="-0.1880041882799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635</c:v>
                </c:pt>
                <c:pt idx="1">
                  <c:v>635</c:v>
                </c:pt>
                <c:pt idx="2">
                  <c:v>955</c:v>
                </c:pt>
                <c:pt idx="3">
                  <c:v>1985</c:v>
                </c:pt>
                <c:pt idx="4">
                  <c:v>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497216"/>
        <c:axId val="186493688"/>
      </c:barChart>
      <c:catAx>
        <c:axId val="1864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493688"/>
        <c:crosses val="autoZero"/>
        <c:auto val="0"/>
        <c:lblAlgn val="ctr"/>
        <c:lblOffset val="100"/>
        <c:noMultiLvlLbl val="0"/>
      </c:catAx>
      <c:valAx>
        <c:axId val="186493688"/>
        <c:scaling>
          <c:orientation val="minMax"/>
          <c:max val="72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86497216"/>
        <c:crosses val="autoZero"/>
        <c:crossBetween val="between"/>
        <c:majorUnit val="800"/>
        <c:minorUnit val="6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1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357222708272578E-2"/>
                  <c:y val="-6.024085559120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718066491688543E-2"/>
                  <c:y val="-8.079821196337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ДЛ</c:v>
                </c:pt>
                <c:pt idx="1">
                  <c:v>ЮЛ</c:v>
                </c:pt>
                <c:pt idx="2">
                  <c:v>Приостановки</c:v>
                </c:pt>
                <c:pt idx="3">
                  <c:v>Предупреждения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</c:v>
                </c:pt>
                <c:pt idx="1">
                  <c:v>72</c:v>
                </c:pt>
                <c:pt idx="2">
                  <c:v>10</c:v>
                </c:pt>
                <c:pt idx="3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5877320890444245E-2"/>
          <c:y val="0.83775577223445752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50537085642076E-2"/>
                  <c:y val="0.2613737362515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036004180033052"/>
                  <c:y val="0.14225706947594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ПБ</c:v>
                </c:pt>
                <c:pt idx="1">
                  <c:v>ЭН</c:v>
                </c:pt>
                <c:pt idx="2">
                  <c:v>ГТС</c:v>
                </c:pt>
                <c:pt idx="3">
                  <c:v>Стройнадзор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292</c:v>
                </c:pt>
                <c:pt idx="1">
                  <c:v>24</c:v>
                </c:pt>
                <c:pt idx="2">
                  <c:v>9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2111888791678822E-2"/>
          <c:y val="0.84294303775793133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4816122806999213"/>
          <c:w val="0.89380540974044909"/>
          <c:h val="0.70852281428189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результатам проверок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0864197530864196E-3"/>
                  <c:y val="-2.423948199808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64197530864196E-3"/>
                  <c:y val="-2.3911662397448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479</c:v>
                </c:pt>
                <c:pt idx="1">
                  <c:v>598</c:v>
                </c:pt>
                <c:pt idx="2">
                  <c:v>388</c:v>
                </c:pt>
                <c:pt idx="3">
                  <c:v>524</c:v>
                </c:pt>
                <c:pt idx="4">
                  <c:v>268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проведения проверок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3331389131914E-3"/>
                  <c:y val="-0.1538866573510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-0.17681310057880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738852177614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345679012345678E-2"/>
                  <c:y val="-8.858092449821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716049382716049E-3"/>
                  <c:y val="-0.11923557789353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269</c:v>
                </c:pt>
                <c:pt idx="1">
                  <c:v>253</c:v>
                </c:pt>
                <c:pt idx="2">
                  <c:v>103</c:v>
                </c:pt>
                <c:pt idx="3">
                  <c:v>144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682376"/>
        <c:axId val="148678064"/>
      </c:barChart>
      <c:catAx>
        <c:axId val="14868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678064"/>
        <c:crosses val="autoZero"/>
        <c:auto val="1"/>
        <c:lblAlgn val="ctr"/>
        <c:lblOffset val="100"/>
        <c:noMultiLvlLbl val="0"/>
      </c:catAx>
      <c:valAx>
        <c:axId val="148678064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48682376"/>
        <c:crosses val="autoZero"/>
        <c:crossBetween val="between"/>
        <c:majorUnit val="100"/>
        <c:minorUnit val="100"/>
      </c:valAx>
    </c:plotArea>
    <c:legend>
      <c:legendPos val="b"/>
      <c:layout>
        <c:manualLayout>
          <c:xMode val="edge"/>
          <c:yMode val="edge"/>
          <c:x val="5.2295008262856026E-2"/>
          <c:y val="0.92222345917649495"/>
          <c:w val="0.82766234081850876"/>
          <c:h val="6.936396738390569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539552" y="-105273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539552" y="-105273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0.17602</cdr:x>
      <cdr:y>0.65439</cdr:y>
    </cdr:from>
    <cdr:to>
      <cdr:x>0.26298</cdr:x>
      <cdr:y>0.72912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0910" y="3943454"/>
          <a:ext cx="914436" cy="450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.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0.17162</cdr:x>
      <cdr:y>0.1731</cdr:y>
    </cdr:from>
    <cdr:to>
      <cdr:x>0.25858</cdr:x>
      <cdr:y>0.24784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04674" y="1043121"/>
          <a:ext cx="914436" cy="450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0.24104</cdr:x>
      <cdr:y>0.35575</cdr:y>
    </cdr:from>
    <cdr:to>
      <cdr:x>0.32944</cdr:x>
      <cdr:y>0.4312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34730" y="2143814"/>
          <a:ext cx="929536" cy="454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/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0.06688</cdr:x>
      <cdr:y>0.46253</cdr:y>
    </cdr:from>
    <cdr:to>
      <cdr:x>0.15384</cdr:x>
      <cdr:y>0.53727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3335" y="2787281"/>
          <a:ext cx="914436" cy="450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0.72414</cdr:x>
      <cdr:y>0.20385</cdr:y>
    </cdr:from>
    <cdr:to>
      <cdr:x>0.81253</cdr:x>
      <cdr:y>0.2793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614729" y="1228454"/>
          <a:ext cx="929536" cy="454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dirty="0" smtClean="0"/>
        </a:p>
        <a:p xmlns:a="http://schemas.openxmlformats.org/drawingml/2006/main"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87C0-F770-44FC-B2AB-055436E9EB4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7A1F-12FB-4FB9-9D58-4A8294C4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6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3BC45-DB22-4A29-B96B-149D4A4C5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46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2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4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5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7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2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67E7-C37D-4407-8021-0EA4F885D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10F-9698-4D6C-BDC6-1F26A3E15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Ленское управление Федеральной службы по экологическому, технологическому и атомному надзору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ПРАВОПРИМЕНИТЕЛЬНОЙ ПРАКТИКИ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ЛЕНСКОГО УПРАВЛЕНИЯ ФЕДЕРАЛЬНОЙ СЛУЖБЫ ПО ЭКОЛОГИЧЕСКОМУ, ТЕХНОЛОГИЧЕСКОМУ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 АТОМНОМУ НАДЗОРУ ЗА 2022 год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/>
            </a:r>
            <a:br>
              <a:rPr lang="ru-RU" altLang="ru-RU" sz="1600" b="1" dirty="0" smtClean="0">
                <a:solidFill>
                  <a:srgbClr val="FF0000"/>
                </a:solidFill>
              </a:rPr>
            </a:br>
            <a:endParaRPr lang="ru-RU" alt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Докладчик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Руководитель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marL="0" indent="0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С.А. Аксененко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607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756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наложенных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административных наказаниях (штрафах) по результатам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проведенных проверок            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/ без проведения проверок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141103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28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наложенных  административных наказаниях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виде приостановления деятельности, предупреждений 2018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гг.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43715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84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Аварийность и травматизм 2018 – 2022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04355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88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Аварийность и травматизм 2021 – 2022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56730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82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пострадавших в результате аварий и несчастных случаев (чел.)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385499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03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Ленское управление Федеральной службы по экологическому, технологическому и атомному надзору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правоприменительной практики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осуществлении федерального государственного надзора в области промышленной безопасности (горнорудная и нерудная промышленность) за 2022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solidFill>
                  <a:srgbClr val="FF0000"/>
                </a:solidFill>
              </a:rPr>
              <a:t/>
            </a:r>
            <a:br>
              <a:rPr lang="ru-RU" altLang="ru-RU" sz="1600" b="1" dirty="0" smtClean="0">
                <a:solidFill>
                  <a:srgbClr val="FF0000"/>
                </a:solidFill>
              </a:rPr>
            </a:br>
            <a:endParaRPr lang="ru-RU" alt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Начальник отдела горного надзора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Г.Д.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Пересыпкин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11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проверок и нарушений 2021 – 2022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594844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27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и сумма штрафов 2021 – 2022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421265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74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Аварийность и травматизм 2021 – 2022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738430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42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</a:t>
            </a:r>
            <a:r>
              <a:rPr lang="ru-RU" altLang="ru-RU" sz="2400" b="1" dirty="0" smtClean="0">
                <a:latin typeface="Times New Roman" pitchFamily="18" charset="0"/>
              </a:rPr>
              <a:t>поднадзорных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50585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2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Ленское управление Федеральной службы по экологическому, технологическому и атомному надзору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правоприменительной практики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контрольно-надзорной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сфере надзора за объектами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нефтегазового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комплекса за 2022 год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solidFill>
                  <a:srgbClr val="FF0000"/>
                </a:solidFill>
              </a:rPr>
              <a:t/>
            </a:r>
            <a:br>
              <a:rPr lang="ru-RU" altLang="ru-RU" sz="1600" b="1" dirty="0" smtClean="0">
                <a:solidFill>
                  <a:srgbClr val="FF0000"/>
                </a:solidFill>
              </a:rPr>
            </a:br>
            <a:endParaRPr lang="ru-RU" alt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Начальник отдела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В.П.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Помигалов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830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поднадзорных организаций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84718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6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проверок по видам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126975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76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выявленных нарушений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890687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386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526165"/>
              </p:ext>
            </p:extLst>
          </p:nvPr>
        </p:nvGraphicFramePr>
        <p:xfrm>
          <a:off x="601692" y="332656"/>
          <a:ext cx="78867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29332" y="1663212"/>
            <a:ext cx="43002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по ч. 1 ст. 9.1 КоАП РФ судебными органами приостановлена деятельность по эксплуатации: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8" indent="-128588" algn="just">
              <a:lnSpc>
                <a:spcPct val="150000"/>
              </a:lnSpc>
              <a:buFontTx/>
              <a:buChar char="-"/>
            </a:pP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ОПО«Сеть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предприятия», эксплуатируемого МУП «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Жилкомсервис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сроком на 35 суток.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8" indent="-128588" algn="just">
              <a:lnSpc>
                <a:spcPct val="150000"/>
              </a:lnSpc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резервуара и технических устройств сроком на 70 суток на опасном производственном объекте «Площадка нефтебазы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Хандыгской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эксплуатируемом АО «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Саханефтегазсбыт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8" indent="-128588" algn="just">
              <a:lnSpc>
                <a:spcPct val="150000"/>
              </a:lnSpc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опасного производственного объекта «Склад ГСМ п. Белая Гора», эксплуатируемого ГУП «ЖКХ РС(Я)», сроком на 90 суток.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- 1-й нитки (основной) подводного перехода магистрального газопровода через р. Лена «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Хатассы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-Павловск» опасного производственного объекта «Участок магистрального газопровода СВГКМ-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Мастах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-Берге-Якутск (I, II, III нитками) с газопроводами-отводами к населенным пунктам», эксплуатируемого АО «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Сахатранснефтегаз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путем закрытия задвижек на 30 (тридцать) суток.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(Ростехнадзор)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Ленское управление Федеральной службы по экологическому, технологическому и атомному надзору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Обзор правоприменительной практики контрольно-надзорной деятельности федерального государственного строительного надзора за 2022 год</a:t>
            </a:r>
            <a:endParaRPr lang="ru-RU" alt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Начальник отдела по   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надзору за подъемными 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сооружениями и  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государственного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строительного надзора</a:t>
            </a:r>
          </a:p>
          <a:p>
            <a:pPr marL="0" indent="0">
              <a:buNone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С.В. Каморский</a:t>
            </a: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43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Федеральный государственный строительный надзор на основании «Положения о федеральном государственном строительном надзоре», утвержденного Постановлением Правительства Российской Федерации от 30 июня 2021 года № 1087, Градостроительного кодекса Российской Федерации и Федерального закона от 31.07.2020 № 248-ФЗ «О государственном контроле (надзоре) и муниципальном контроле в Российской Федерации».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3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683568" y="2780928"/>
          <a:ext cx="7797552" cy="382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611560" y="548680"/>
          <a:ext cx="7797552" cy="555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43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3717032"/>
            <a:ext cx="30243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8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6281595"/>
              </p:ext>
            </p:extLst>
          </p:nvPr>
        </p:nvGraphicFramePr>
        <p:xfrm>
          <a:off x="611560" y="188640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37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266381"/>
            <a:ext cx="8496175" cy="107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2400" b="1" dirty="0" smtClean="0">
                <a:latin typeface="Times New Roman" pitchFamily="18" charset="0"/>
              </a:rPr>
              <a:t>Наиболее часто встречающиеся нарушения обязательных требований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200" dirty="0" smtClean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72705"/>
              </p:ext>
            </p:extLst>
          </p:nvPr>
        </p:nvGraphicFramePr>
        <p:xfrm>
          <a:off x="483172" y="1412776"/>
          <a:ext cx="8496174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416420"/>
                <a:gridCol w="2448272"/>
                <a:gridCol w="1440160"/>
                <a:gridCol w="1152128"/>
                <a:gridCol w="1152128"/>
                <a:gridCol w="936104"/>
                <a:gridCol w="950962"/>
              </a:tblGrid>
              <a:tr h="1448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нарушений обязательных требований</a:t>
                      </a: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акт, устанавливающий обязательные требования</a:t>
                      </a: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нарушение обязательных требований</a:t>
                      </a: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причины нарушений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отчетный период</a:t>
                      </a: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период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9302" marR="4930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204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документации, получившей положительное заключение государственной экспертизы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6 ст. 52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контроль со стороны руководства, низкая исполнительская дисциплина, несоблюдение требований федерального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430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требований при ведении исполнительной документации (журналы работ, акты освидетельствования скрытых работ и т.д.)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4 ст. 53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13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Несоответствующее исполнение обязанностей строительного контроля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53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6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проверок по видам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44548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36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46441237"/>
              </p:ext>
            </p:extLst>
          </p:nvPr>
        </p:nvGraphicFramePr>
        <p:xfrm>
          <a:off x="611560" y="332656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279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6381"/>
            <a:ext cx="8496175" cy="172246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1. Наиболее часто встречающиеся нарушения обязательных требований</a:t>
            </a:r>
            <a:br>
              <a:rPr lang="ru-RU" altLang="ru-RU" sz="2400" b="1" dirty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           </a:t>
            </a:r>
            <a:r>
              <a:rPr lang="ru-RU" altLang="ru-RU" sz="1800" dirty="0" smtClean="0">
                <a:latin typeface="Times New Roman" pitchFamily="18" charset="0"/>
              </a:rPr>
              <a:t>При </a:t>
            </a:r>
            <a:r>
              <a:rPr lang="ru-RU" altLang="ru-RU" sz="1800" dirty="0">
                <a:latin typeface="Times New Roman" pitchFamily="18" charset="0"/>
              </a:rPr>
              <a:t>осуществлении контрольно-надзорной деятельности федерального государственного </a:t>
            </a:r>
            <a:r>
              <a:rPr lang="ru-RU" altLang="ru-RU" sz="1800" dirty="0" smtClean="0">
                <a:latin typeface="Times New Roman" pitchFamily="18" charset="0"/>
              </a:rPr>
              <a:t>надзора в области промышленной безопасности </a:t>
            </a:r>
            <a:r>
              <a:rPr lang="ru-RU" altLang="ru-RU" sz="1800" dirty="0">
                <a:latin typeface="Times New Roman" pitchFamily="18" charset="0"/>
              </a:rPr>
              <a:t>выявлены наиболее часто встречающиеся нарушения в </a:t>
            </a:r>
            <a:r>
              <a:rPr lang="ru-RU" altLang="ru-RU" sz="1800" dirty="0" smtClean="0">
                <a:latin typeface="Times New Roman" pitchFamily="18" charset="0"/>
              </a:rPr>
              <a:t>течении отчетного периода:</a:t>
            </a:r>
            <a:br>
              <a:rPr lang="ru-RU" altLang="ru-RU" sz="1800" dirty="0" smtClean="0">
                <a:latin typeface="Times New Roman" pitchFamily="18" charset="0"/>
              </a:rPr>
            </a:br>
            <a:endParaRPr lang="ru-RU" altLang="ru-RU" sz="1800" dirty="0" smtClean="0"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63061942"/>
              </p:ext>
            </p:extLst>
          </p:nvPr>
        </p:nvGraphicFramePr>
        <p:xfrm>
          <a:off x="483172" y="1988841"/>
          <a:ext cx="8496174" cy="733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32"/>
                <a:gridCol w="2023220"/>
                <a:gridCol w="2952328"/>
                <a:gridCol w="720080"/>
                <a:gridCol w="1008112"/>
                <a:gridCol w="720080"/>
                <a:gridCol w="590922"/>
              </a:tblGrid>
              <a:tr h="151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нарушений обязательных требований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акт, устанавливающий обязательные требования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Ответствен-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нарушение обязательных требований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причины нарушений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отчетный период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период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9302" marR="49302" marT="0" marB="0" anchor="ctr"/>
                </a:tc>
              </a:tr>
              <a:tr h="1077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полной мере осуществляется производственный контроль за соблюдением требований промышленной безопасности.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ч.1 ст.9, п 1. ст.11 ФЗ от 21 июля 1997 г. №116-ФЗ «О промышленной безопасности опасных производственных объектов»; п.10  Постановление Правительства РФ от 18 декабря 2020 г. № 2168 "Об организации и осуществлении производственного контроля за соблюдением требований промышленной безопасности".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КоАП РФ</a:t>
                      </a:r>
                    </a:p>
                  </a:txBody>
                  <a:tcPr marL="49302" marR="4930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со стороны руководства, низкая исполнительская дисциплина,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 федерального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</a:tr>
              <a:tr h="1077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время отпуска основного работника специалиста, ответственного за осуществление ПК, отсутствует приказ о возложении обязанностей на работника его замещающего.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9 Федерального закона № 116-ФЗ от 21 июля 1997 г. «О промышленной безопасности опасных производственных объектов».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9.1 КоАП РФ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</a:tr>
              <a:tr h="728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обязательного страхования гражданской ответственности.</a:t>
                      </a:r>
                    </a:p>
                    <a:p>
                      <a:pPr algn="l"/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9 Федерального закона № 116-ФЗ от 21 июля 1997 г. «О промышленной безопасности опасных производственных объектов».</a:t>
                      </a:r>
                    </a:p>
                    <a:p>
                      <a:pPr algn="l"/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КоАП РФ</a:t>
                      </a:r>
                    </a:p>
                  </a:txBody>
                  <a:tcPr marL="49302" marR="493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79388" y="963613"/>
            <a:ext cx="8856662" cy="53451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правоприменительной практики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Ленского управления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осуществлении федерального государственного угольного надзора за 2022 год</a:t>
            </a:r>
            <a:endParaRPr lang="ru-RU" altLang="ru-RU" sz="16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dirty="0" smtClean="0"/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354013" y="612616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г. Нерюнгри</a:t>
            </a:r>
          </a:p>
        </p:txBody>
      </p:sp>
      <p:pic>
        <p:nvPicPr>
          <p:cNvPr id="307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6599"/>
          <a:stretch>
            <a:fillRect/>
          </a:stretch>
        </p:blipFill>
        <p:spPr bwMode="auto">
          <a:xfrm>
            <a:off x="487363" y="29051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Тосик\Desktop\Работа\Vostock-Photo-c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924175"/>
            <a:ext cx="18002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Тосик\Desktop\Работа\iCADDPB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924175"/>
            <a:ext cx="19510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924175"/>
            <a:ext cx="221138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3132" y="477044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kern="300" dirty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r>
              <a:rPr lang="ru-RU" altLang="ru-RU" sz="1400" b="1" kern="3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Начальник </a:t>
            </a:r>
            <a:r>
              <a:rPr lang="ru-RU" altLang="ru-RU" sz="1400" b="1" kern="300" dirty="0" smtClean="0">
                <a:latin typeface="Times New Roman" pitchFamily="18" charset="0"/>
                <a:cs typeface="Times New Roman" pitchFamily="18" charset="0"/>
              </a:rPr>
              <a:t>отдела</a:t>
            </a:r>
            <a:endParaRPr lang="ru-RU" altLang="ru-RU" sz="1400" b="1" kern="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kern="3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altLang="ru-RU" sz="1400" b="1" kern="300" dirty="0" smtClean="0">
                <a:latin typeface="Times New Roman" pitchFamily="18" charset="0"/>
                <a:cs typeface="Times New Roman" pitchFamily="18" charset="0"/>
              </a:rPr>
              <a:t>                               Е. В. </a:t>
            </a:r>
            <a:r>
              <a:rPr lang="ru-RU" altLang="ru-RU" sz="1400" b="1" kern="300" dirty="0" err="1" smtClean="0">
                <a:latin typeface="Times New Roman" pitchFamily="18" charset="0"/>
                <a:cs typeface="Times New Roman" pitchFamily="18" charset="0"/>
              </a:rPr>
              <a:t>Часовенко</a:t>
            </a:r>
            <a:endParaRPr lang="ru-RU" sz="1400" kern="300" dirty="0"/>
          </a:p>
        </p:txBody>
      </p:sp>
    </p:spTree>
    <p:extLst>
      <p:ext uri="{BB962C8B-B14F-4D97-AF65-F5344CB8AC3E}">
        <p14:creationId xmlns:p14="http://schemas.microsoft.com/office/powerpoint/2010/main" val="12670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itchFamily="18" charset="0"/>
              </a:rPr>
              <a:t>Опасные производственные объекты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itchFamily="18" charset="0"/>
              </a:rPr>
              <a:t>угольной промышленности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6325" y="25400"/>
            <a:ext cx="36988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7B5FC54-E8BF-4334-9604-CAA20C2150EE}" type="slidenum">
              <a:rPr lang="ru-RU" altLang="ru-RU" sz="1600" b="1" smtClean="0">
                <a:ea typeface="Aharoni" panose="02010803020104030203" pitchFamily="2" charset="-79"/>
                <a:cs typeface="Aharoni" panose="02010803020104030203" pitchFamily="2" charset="-79"/>
              </a:rPr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ru-RU" altLang="ru-RU" sz="1600" b="1" smtClean="0">
              <a:ea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101" name="Диаграмма 7"/>
          <p:cNvGraphicFramePr>
            <a:graphicFrameLocks/>
          </p:cNvGraphicFramePr>
          <p:nvPr/>
        </p:nvGraphicFramePr>
        <p:xfrm>
          <a:off x="36513" y="1450975"/>
          <a:ext cx="6942137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5" imgW="6950042" imgH="4913802" progId="Excel.Chart.8">
                  <p:embed/>
                </p:oleObj>
              </mc:Choice>
              <mc:Fallback>
                <p:oleObj name="Chart" r:id="rId5" imgW="6950042" imgH="49138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450975"/>
                        <a:ext cx="6942137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19050" y="16256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объектам:</a:t>
            </a:r>
          </a:p>
        </p:txBody>
      </p:sp>
      <p:graphicFrame>
        <p:nvGraphicFramePr>
          <p:cNvPr id="4103" name="Диаграмма 9"/>
          <p:cNvGraphicFramePr>
            <a:graphicFrameLocks/>
          </p:cNvGraphicFramePr>
          <p:nvPr/>
        </p:nvGraphicFramePr>
        <p:xfrm>
          <a:off x="4314825" y="2225675"/>
          <a:ext cx="4491038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8" imgW="4499238" imgH="4139543" progId="Excel.Chart.8">
                  <p:embed/>
                </p:oleObj>
              </mc:Choice>
              <mc:Fallback>
                <p:oleObj name="Chart" r:id="rId8" imgW="4499238" imgH="41395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225675"/>
                        <a:ext cx="4491038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4340225" y="16256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классам опасности: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4025" y="2852738"/>
            <a:ext cx="215900" cy="2159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048500" y="2792413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угольные шахты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04025" y="3167063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7056438" y="3116263"/>
            <a:ext cx="2474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угольные разрезы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4025" y="3536950"/>
            <a:ext cx="215900" cy="215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7019925" y="3460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переработки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обогащения угля</a:t>
            </a:r>
          </a:p>
        </p:txBody>
      </p: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3113088" y="2190750"/>
            <a:ext cx="2300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26 ОПО</a:t>
            </a:r>
          </a:p>
        </p:txBody>
      </p:sp>
    </p:spTree>
    <p:extLst>
      <p:ext uri="{BB962C8B-B14F-4D97-AF65-F5344CB8AC3E}">
        <p14:creationId xmlns:p14="http://schemas.microsoft.com/office/powerpoint/2010/main" val="4242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проверок и нарушений 2021 – 2022 гг.</a:t>
            </a:r>
            <a:endParaRPr lang="ru-RU" altLang="ru-RU" sz="2400" b="1" dirty="0">
              <a:latin typeface="Times New Roman" pitchFamily="18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41008"/>
              </p:ext>
            </p:extLst>
          </p:nvPr>
        </p:nvGraphicFramePr>
        <p:xfrm>
          <a:off x="1452563" y="1760538"/>
          <a:ext cx="6224587" cy="447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31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и сумма штрафов 2021 – 2022 гг.</a:t>
            </a:r>
            <a:endParaRPr lang="ru-RU" altLang="ru-RU" sz="2400" b="1" dirty="0">
              <a:latin typeface="Times New Roman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28392"/>
              </p:ext>
            </p:extLst>
          </p:nvPr>
        </p:nvGraphicFramePr>
        <p:xfrm>
          <a:off x="0" y="1369435"/>
          <a:ext cx="5019675" cy="538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5220072" y="5085184"/>
            <a:ext cx="392392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8 предостережений в 2022 году, в 2021 - 3 предостережения.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административных штрафа заменены на предупреждение.</a:t>
            </a:r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5076056" y="1893887"/>
            <a:ext cx="385192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открытых судебных заседаний применены 4 административные приостановки деятельности: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АО ГОК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шахта угольная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с 28.02.2022 на 90 суток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АО ГОК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шахта угольная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07.06.2022 на 90 суток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АО «ГОК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шахта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Инаглинская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08.07.2022 на 90 суток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АО ГОК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шахта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27.10.2022 на 90</a:t>
            </a:r>
          </a:p>
        </p:txBody>
      </p:sp>
    </p:spTree>
    <p:extLst>
      <p:ext uri="{BB962C8B-B14F-4D97-AF65-F5344CB8AC3E}">
        <p14:creationId xmlns:p14="http://schemas.microsoft.com/office/powerpoint/2010/main" val="3992961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нарушениями обязательных требований промышленной безопасности являются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611188" y="1484313"/>
            <a:ext cx="7920037" cy="419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горных работ с отступлением от проектной документации и согласованным в установленном порядке планом развития горных работ;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обеспечивается укомплектованность штата работников и допуск к работе лиц, не удовлетворяющих соответствующим квалификационным требованиям;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связи с изменением применяемых технических устройств, на опасном производственном объекте, не вносятся изменения в сведения, характеризующие ОПО.</a:t>
            </a:r>
          </a:p>
        </p:txBody>
      </p:sp>
    </p:spTree>
    <p:extLst>
      <p:ext uri="{BB962C8B-B14F-4D97-AF65-F5344CB8AC3E}">
        <p14:creationId xmlns:p14="http://schemas.microsoft.com/office/powerpoint/2010/main" val="31344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нарушениями обязательных требований промышленной безопасности являются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611188" y="1484313"/>
            <a:ext cx="8281987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проведения проверок организаций осуществляющих разработку месторождений полезных ископаемых подземным способом.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Отступление от проектных решений при строительстве и эксплуатации шахт в части соблюдения технологических регламентов по очистным работам, вентиляционного режима, противопожарной защиты, крепления горных выработок;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требований при эксплуатации конвейерного транспорта;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требований по электроснабжению в угольной шахте;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горных выработках и в местах их пересечения не устанавливаются указатели, содержащие информацию о наименовании горных выработок, направлениях к запасным выходам на поверхность и расстоянии до них.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Крепление горных выработок и их сопряжений выполняется с отступлением от проектной документации, технологическими регламентами, паспортами крепления и управления кровлей;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начале смены и в процессе работы не проводиться проверка устойчивости кровли и боков выработок;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Объекты ведения подземных горных работ, не в полном объеме укомплектованы средствами пожаротушения.</a:t>
            </a:r>
          </a:p>
        </p:txBody>
      </p:sp>
    </p:spTree>
    <p:extLst>
      <p:ext uri="{BB962C8B-B14F-4D97-AF65-F5344CB8AC3E}">
        <p14:creationId xmlns:p14="http://schemas.microsoft.com/office/powerpoint/2010/main" val="1437300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нарушениями обязательных требований промышленной безопасности являются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611560" y="1484313"/>
            <a:ext cx="8281615" cy="460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проведения проверок организаций осуществляющих разработку месторождений полезных ископаемых открытым способом.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горнотранспортном оборудовании отсутствуют или не ведутся в установленном порядке «Паспорта на ведение работ»;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отвалах отсутствуют схемы движения автомобилей.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Горно-транспортное оборудование, эксплуатируемое на объектах ведения открытых горных работ не укомплектовано: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пожаротушения (либо укомплектовано неисправными);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медицинскими аптечками;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звуковым прерывистым сигналом при движении задним ходом;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проблесковыми маячками желтого цвета, установленными на кабине;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связи.</a:t>
            </a:r>
          </a:p>
        </p:txBody>
      </p:sp>
    </p:spTree>
    <p:extLst>
      <p:ext uri="{BB962C8B-B14F-4D97-AF65-F5344CB8AC3E}">
        <p14:creationId xmlns:p14="http://schemas.microsoft.com/office/powerpoint/2010/main" val="3745533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случаях причинения вреда (ущерба)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320651"/>
              </p:ext>
            </p:extLst>
          </p:nvPr>
        </p:nvGraphicFramePr>
        <p:xfrm>
          <a:off x="899592" y="1484312"/>
          <a:ext cx="7272808" cy="48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9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внеплановых проверок по основаниям их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643299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529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26380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случаях причинения вреда (ущерба)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611187" y="1360488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"ГОК «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шахта «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Инаглинская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(У) –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20.01.2022 года в 14 часов 30 минут на АО «ГОК 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Инаглинский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шахте 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Инаглинская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конвейерной штольне пласта Д-19, электрослесарь подземный участка подготовительных работ №3 (Романенко Александр Викторович) попав на ленточный конвейер получил тяжелую травму – закрытый компрессионный перелом, перелом правой голени, ушиб головы и грудной клетки</a:t>
            </a: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602553" y="3573016"/>
            <a:ext cx="7785871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явилось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работником трудового распорядка и дисциплины труда, выразившаяся в том, что Романенко А.В.: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отклонился от маршрута следования с места работы без ведома ИТР участка;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направился по отдалённой от рабочего места выработке самостоятельно;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находился в зоне действия работающих конвейера и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железоотделителя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нерабочее время выполнял работу, не порученную ему по наряду лицом надзора;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сообщил лицу надзора о застрявшем анкере.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3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случаях причинения вреда (ущерба)</a:t>
            </a: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611188" y="1419225"/>
            <a:ext cx="79216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«ГОК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шахта «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(У)–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06.10.2022 года в 00 часов 30 минут на АО «ГОК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шахте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Денисовская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проходчик 5-го разряда Карпов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Тарну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Александрович, при креплении кровли горной выработки с помощью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анкероустановщика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Fletcher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разрезке блока №9 КСО 1-бис получил травму головы.</a:t>
            </a:r>
          </a:p>
        </p:txBody>
      </p:sp>
      <p:pic>
        <p:nvPicPr>
          <p:cNvPr id="1126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765425"/>
            <a:ext cx="66611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27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проведенных профилактических мероприятиях</a:t>
            </a: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-14288" y="1628775"/>
            <a:ext cx="9158288" cy="45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В 2022 году должностными лицами Управления на постоянной основе проводилось информирование специалистов поднадзорных организаций по вопросам соблюдения обязательных требований законодательства, как в устной форме, так и путем подготовки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ответов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на поступающие обращения.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Кроме того, в ходе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проведения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плановых и внеплановых проверок, инспекторским составом Управления проводятся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консультационные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мероприятия с ответственными представителями проверяемых организаций.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Управление использует в работе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подготовку и направление предостережений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о недопустимости нарушения обязательных требований, что позволяет наиболее эффективно реализовать мероприятия по контролю, осуществляемых без взаимодействия с юридическими лицами, индивидуальными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предпринимателями.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В поднадзорные организации направляется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анализ травматизма на объектах угольной промышленности с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предложениями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выполнения мероприятий направленных на исключение причин производственного травматизма.</a:t>
            </a:r>
          </a:p>
        </p:txBody>
      </p:sp>
    </p:spTree>
    <p:extLst>
      <p:ext uri="{BB962C8B-B14F-4D97-AF65-F5344CB8AC3E}">
        <p14:creationId xmlns:p14="http://schemas.microsoft.com/office/powerpoint/2010/main" val="22843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756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Соотношение количества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проведенных проверок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выявленными  нарушениями   /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без нарушений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365904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97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выявленных нарушений по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надзора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28470"/>
              </p:ext>
            </p:extLst>
          </p:nvPr>
        </p:nvGraphicFramePr>
        <p:xfrm>
          <a:off x="467544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2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выявленных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нарушений при проведении плановых, внеплановых и проверок по постоянному надзору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16469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71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наложенных административных </a:t>
            </a:r>
            <a:r>
              <a:rPr lang="ru-RU" altLang="ru-RU" sz="2400" b="1" dirty="0" smtClean="0">
                <a:latin typeface="Times New Roman" pitchFamily="18" charset="0"/>
              </a:rPr>
              <a:t>наказаний                     </a:t>
            </a:r>
            <a:r>
              <a:rPr lang="ru-RU" altLang="ru-RU" sz="1800" b="1" dirty="0" smtClean="0">
                <a:latin typeface="Times New Roman" pitchFamily="18" charset="0"/>
              </a:rPr>
              <a:t>(по результатам проведенных проверок 2022 года)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167362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26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наложенных административных </a:t>
            </a:r>
            <a:r>
              <a:rPr lang="ru-RU" altLang="ru-RU" sz="2400" b="1" dirty="0" smtClean="0">
                <a:latin typeface="Times New Roman" pitchFamily="18" charset="0"/>
              </a:rPr>
              <a:t>наказаний   с разбивкой по видам надзора  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</a:rPr>
              <a:t>(по результатам проведенных проверок 2022 года)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10272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00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1658</Words>
  <Application>Microsoft Office PowerPoint</Application>
  <PresentationFormat>Экран (4:3)</PresentationFormat>
  <Paragraphs>225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Aharoni</vt:lpstr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Chart</vt:lpstr>
      <vt:lpstr>Федеральная служба по экологическому, технологическому и атомному надзору (Ростехнадзор) Ленское управление Федеральной службы по экологическому, технологическому и атомному надзору</vt:lpstr>
      <vt:lpstr>Количество поднадзорных организаций </vt:lpstr>
      <vt:lpstr>Распределение проверок по видам</vt:lpstr>
      <vt:lpstr>Распределение внеплановых проверок по основаниям их  проведения</vt:lpstr>
      <vt:lpstr>Соотношение количества проведенных проверок с выявленными  нарушениями   / без нарушений</vt:lpstr>
      <vt:lpstr>Количество выявленных нарушений по видам надзора</vt:lpstr>
      <vt:lpstr>Количество выявленных нарушений при проведении плановых, внеплановых и проверок по постоянному надзору</vt:lpstr>
      <vt:lpstr>Количество наложенных административных наказаний                     (по результатам проведенных проверок 2022 года)  </vt:lpstr>
      <vt:lpstr>Количество наложенных административных наказаний   с разбивкой по видам надзора                                                     (по результатам проведенных проверок 2022 года)  </vt:lpstr>
      <vt:lpstr>Сведения о наложенных административных наказаниях (штрафах) по результатам проведенных проверок               / без проведения проверок</vt:lpstr>
      <vt:lpstr>Сведения о наложенных  административных наказаниях в виде приостановления деятельности, предупреждений 2018 – 2022 гг. </vt:lpstr>
      <vt:lpstr>Аварийность и травматизм 2018 – 2022 гг.</vt:lpstr>
      <vt:lpstr>Аварийность и травматизм 2021 – 2022 гг.</vt:lpstr>
      <vt:lpstr>Количество пострадавших в результате аварий и несчастных случаев (чел.) </vt:lpstr>
      <vt:lpstr>   </vt:lpstr>
      <vt:lpstr>Федеральная служба по экологическому, технологическому и атомному надзору (Ростехнадзор) Ленское управление Федеральной службы по экологическому, технологическому и атомному надзору</vt:lpstr>
      <vt:lpstr>Количество проверок и нарушений 2021 – 2022 гг.</vt:lpstr>
      <vt:lpstr>Количество и сумма штрафов 2021 – 2022 гг.</vt:lpstr>
      <vt:lpstr>Аварийность и травматизм 2021 – 2022 гг.</vt:lpstr>
      <vt:lpstr>Федеральная служба по экологическому, технологическому и атомному надзору (Ростехнадзор) Ленское управление Федеральной службы по экологическому, технологическому и атомному надзору</vt:lpstr>
      <vt:lpstr>Количество поднадзорных организаций  </vt:lpstr>
      <vt:lpstr>Распределение проверок по видам</vt:lpstr>
      <vt:lpstr>Количество выявленных нарушений</vt:lpstr>
      <vt:lpstr>Презентация PowerPoint</vt:lpstr>
      <vt:lpstr>Федеральная служба по экологическому, технологическому и атомному надзору (Ростехнадзор) Ленское управление Федеральной службы по экологическому,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Наиболее часто встречающиеся нарушения обязательных требований            При осуществлении контрольно-надзорной деятельности федерального государственного надзора в области промышленной безопасности выявлены наиболее часто встречающиеся нарушения в течении отчетного периода: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Роева Ирина Валерьевна</dc:creator>
  <cp:lastModifiedBy>Роева Ирина Валерьевна</cp:lastModifiedBy>
  <cp:revision>190</cp:revision>
  <cp:lastPrinted>2021-03-16T07:09:25Z</cp:lastPrinted>
  <dcterms:created xsi:type="dcterms:W3CDTF">2018-07-25T06:35:57Z</dcterms:created>
  <dcterms:modified xsi:type="dcterms:W3CDTF">2023-03-20T02:36:31Z</dcterms:modified>
</cp:coreProperties>
</file>